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Montserrat SemiBold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Medium"/>
      <p:regular r:id="rId43"/>
      <p:bold r:id="rId44"/>
      <p:italic r:id="rId45"/>
      <p:boldItalic r:id="rId46"/>
    </p:embeddedFont>
    <p:embeddedFont>
      <p:font typeface="Roboto Mon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44" Type="http://schemas.openxmlformats.org/officeDocument/2006/relationships/font" Target="fonts/MontserratMedium-bold.fntdata"/><Relationship Id="rId43" Type="http://schemas.openxmlformats.org/officeDocument/2006/relationships/font" Target="fonts/MontserratMedium-regular.fntdata"/><Relationship Id="rId46" Type="http://schemas.openxmlformats.org/officeDocument/2006/relationships/font" Target="fonts/MontserratMedium-boldItalic.fntdata"/><Relationship Id="rId45" Type="http://schemas.openxmlformats.org/officeDocument/2006/relationships/font" Target="fonts/MontserratMedium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Mono-bold.fntdata"/><Relationship Id="rId47" Type="http://schemas.openxmlformats.org/officeDocument/2006/relationships/font" Target="fonts/RobotoMono-regular.fntdata"/><Relationship Id="rId49" Type="http://schemas.openxmlformats.org/officeDocument/2006/relationships/font" Target="fonts/RobotoMon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MontserratSemiBold-regular.fntdata"/><Relationship Id="rId34" Type="http://schemas.openxmlformats.org/officeDocument/2006/relationships/slide" Target="slides/slide29.xml"/><Relationship Id="rId37" Type="http://schemas.openxmlformats.org/officeDocument/2006/relationships/font" Target="fonts/MontserratSemiBold-italic.fntdata"/><Relationship Id="rId36" Type="http://schemas.openxmlformats.org/officeDocument/2006/relationships/font" Target="fonts/MontserratSemiBold-bold.fntdata"/><Relationship Id="rId39" Type="http://schemas.openxmlformats.org/officeDocument/2006/relationships/font" Target="fonts/Montserrat-regular.fntdata"/><Relationship Id="rId38" Type="http://schemas.openxmlformats.org/officeDocument/2006/relationships/font" Target="fonts/MontserratSemiBold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RobotoMon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c1b116221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c1b116221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c1b11622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c1b11622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c1b116221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c1b116221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c1b11622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5c1b11622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c1b11622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5c1b11622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c1b116221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5c1b116221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c1b116221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c1b116221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c1b116221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c1b116221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c1b116221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c1b116221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c1b116221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c1b116221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95cbc805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95cbc805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c1b11622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c1b11622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c1b116221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c1b116221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c1b116221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5c1b116221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5c1b11622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5c1b11622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5c1b11622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5c1b11622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5c1b116221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5c1b116221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c1b116221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c1b116221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c1b116221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c1b116221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c1b116221_0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c1b116221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a337a2b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a337a2b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95cbc8051_1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95cbc8051_1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95cbc805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95cbc805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95cbc805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95cbc805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95cbc805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95cbc805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95cbc8051_1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95cbc8051_1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c1b11622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c1b11622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5c1b116221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5c1b11622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r>
              <a:rPr lang="pl"/>
              <a:t>/29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56" name="Google Shape;5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9" name="Google Shape;59;p1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61" name="Google Shape;61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1" name="Google Shape;21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ytuł i treść z kategoria">
  <p:cSld name="TITLE_AND_BODY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26" name="Google Shape;2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5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3" name="Google Shape;3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37" name="Google Shape;37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42" name="Google Shape;4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pic>
        <p:nvPicPr>
          <p:cNvPr id="46" name="Google Shape;4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1690" y="4320527"/>
            <a:ext cx="548700" cy="65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1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1" name="Google Shape;51;p1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 Medium"/>
              <a:buNone/>
              <a:defRPr sz="2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r>
              <a:rPr lang="pl"/>
              <a:t>/29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://www.youtube.com/watch?v=jth1QB32Ask" TargetMode="External"/><Relationship Id="rId4" Type="http://schemas.openxmlformats.org/officeDocument/2006/relationships/image" Target="../media/image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2.png"/><Relationship Id="rId7" Type="http://schemas.openxmlformats.org/officeDocument/2006/relationships/image" Target="../media/image18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idx="1" type="subTitle"/>
          </p:nvPr>
        </p:nvSpPr>
        <p:spPr>
          <a:xfrm>
            <a:off x="311688" y="40990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Mateusz Karłowski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7550" y="1119188"/>
            <a:ext cx="2428875" cy="29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r>
              <a:rPr lang="pl"/>
              <a:t>/29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Restricted Cone NAT</a:t>
            </a:r>
            <a:endParaRPr/>
          </a:p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44" name="Google Shape;144;p23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Typy translacji NAT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3" title="Diagram bez tytułu.drawio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708981" cy="316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Port Restricted Cone NAT</a:t>
            </a:r>
            <a:endParaRPr/>
          </a:p>
        </p:txBody>
      </p:sp>
      <p:sp>
        <p:nvSpPr>
          <p:cNvPr id="151" name="Google Shape;15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52" name="Google Shape;152;p24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Typy translacji NAT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4" title="Diagram bez tytułu.drawio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50069" cy="3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Symmetric NAT</a:t>
            </a:r>
            <a:endParaRPr/>
          </a:p>
        </p:txBody>
      </p:sp>
      <p:sp>
        <p:nvSpPr>
          <p:cNvPr id="159" name="Google Shape;159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60" name="Google Shape;160;p25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Typy translacji NAT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5" title="Diagram bez tytułu.drawio(5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50069" cy="3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sp>
        <p:nvSpPr>
          <p:cNvPr id="167" name="Google Shape;16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Problematyka</a:t>
            </a:r>
            <a:endParaRPr/>
          </a:p>
        </p:txBody>
      </p:sp>
      <p:sp>
        <p:nvSpPr>
          <p:cNvPr id="173" name="Google Shape;17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Chcemy osiągnąć połączenie peer-to-peer oparte na </a:t>
            </a:r>
            <a:r>
              <a:rPr lang="pl">
                <a:latin typeface="Montserrat Medium"/>
                <a:ea typeface="Montserrat Medium"/>
                <a:cs typeface="Montserrat Medium"/>
                <a:sym typeface="Montserrat Medium"/>
              </a:rPr>
              <a:t>UDP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NAT – ukrywa </a:t>
            </a:r>
            <a:r>
              <a:rPr lang="pl">
                <a:latin typeface="Montserrat Medium"/>
                <a:ea typeface="Montserrat Medium"/>
                <a:cs typeface="Montserrat Medium"/>
                <a:sym typeface="Montserrat Medium"/>
              </a:rPr>
              <a:t>prawdziwe adresy IP i porty</a:t>
            </a:r>
            <a:endParaRPr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 Połączenia przychodzące są często blokowane przez firewall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Jak to rozwiązać?</a:t>
            </a:r>
            <a:endParaRPr/>
          </a:p>
        </p:txBody>
      </p:sp>
      <p:sp>
        <p:nvSpPr>
          <p:cNvPr id="174" name="Google Shape;174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75" name="Google Shape;175;p27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STUN</a:t>
            </a:r>
            <a:endParaRPr/>
          </a:p>
        </p:txBody>
      </p:sp>
      <p:sp>
        <p:nvSpPr>
          <p:cNvPr id="181" name="Google Shape;18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Session Traversal Utilities for NAT</a:t>
            </a:r>
            <a:endParaRPr sz="17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Protokół do odkrywania </a:t>
            </a:r>
            <a:r>
              <a:rPr lang="pl" sz="1700">
                <a:latin typeface="Montserrat Medium"/>
                <a:ea typeface="Montserrat Medium"/>
                <a:cs typeface="Montserrat Medium"/>
                <a:sym typeface="Montserrat Medium"/>
              </a:rPr>
              <a:t>publicznego adresu IP i portu</a:t>
            </a:r>
            <a:r>
              <a:rPr lang="pl" sz="1700"/>
              <a:t> klienta za NAT-em</a:t>
            </a:r>
            <a:endParaRPr sz="1700"/>
          </a:p>
          <a:p>
            <a:pPr indent="-336550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Opracowany jako rozwiązanie dla tzw. Permissive NAT:</a:t>
            </a:r>
            <a:endParaRPr sz="1700"/>
          </a:p>
          <a:p>
            <a:pPr indent="-311150" lvl="1" marL="9144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pl" sz="1300"/>
              <a:t>Full Cone NAT, Restricted Cone NAT, Port Restricted Cone NAT</a:t>
            </a:r>
            <a:endParaRPr sz="13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Działa w architekturze klient serwer</a:t>
            </a:r>
            <a:endParaRPr sz="17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Klient wysyła zapytanie do serwera STUN (UDP)</a:t>
            </a:r>
            <a:endParaRPr sz="17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Serwer STUN odpowiada, z jakiego adresu IP i portu widzi zapytanie</a:t>
            </a:r>
            <a:endParaRPr sz="1700"/>
          </a:p>
        </p:txBody>
      </p:sp>
      <p:sp>
        <p:nvSpPr>
          <p:cNvPr id="182" name="Google Shape;18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83" name="Google Shape;183;p28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STUN</a:t>
            </a:r>
            <a:endParaRPr/>
          </a:p>
        </p:txBody>
      </p:sp>
      <p:sp>
        <p:nvSpPr>
          <p:cNvPr id="189" name="Google Shape;189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90" name="Google Shape;190;p29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pic>
        <p:nvPicPr>
          <p:cNvPr id="191" name="Google Shape;191;p29" title="Diagram bez tytułu.drawio(6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76713"/>
            <a:ext cx="8839199" cy="199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STUN</a:t>
            </a:r>
            <a:endParaRPr/>
          </a:p>
        </p:txBody>
      </p:sp>
      <p:sp>
        <p:nvSpPr>
          <p:cNvPr id="197" name="Google Shape;197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98" name="Google Shape;198;p30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pic>
        <p:nvPicPr>
          <p:cNvPr id="199" name="Google Shape;199;p30" title="Diagram bez tytułu.drawio(7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3" cy="2460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STUN</a:t>
            </a:r>
            <a:endParaRPr/>
          </a:p>
        </p:txBody>
      </p:sp>
      <p:sp>
        <p:nvSpPr>
          <p:cNvPr id="205" name="Google Shape;20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06" name="Google Shape;206;p31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550" y="0"/>
            <a:ext cx="477432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1"/>
          <p:cNvSpPr txBox="1"/>
          <p:nvPr>
            <p:ph idx="2" type="title"/>
          </p:nvPr>
        </p:nvSpPr>
        <p:spPr>
          <a:xfrm>
            <a:off x="7250025" y="67150"/>
            <a:ext cx="18939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Źródło</a:t>
            </a:r>
            <a:r>
              <a:rPr lang="pl"/>
              <a:t>: </a:t>
            </a:r>
            <a:r>
              <a:rPr lang="pl"/>
              <a:t>Wikipedia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TURN</a:t>
            </a:r>
            <a:endParaRPr/>
          </a:p>
        </p:txBody>
      </p:sp>
      <p:sp>
        <p:nvSpPr>
          <p:cNvPr id="214" name="Google Shape;214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15" name="Google Shape;215;p32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Traversal Using Relays around NAT</a:t>
            </a:r>
            <a:endParaRPr sz="17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W przypadku </a:t>
            </a:r>
            <a:r>
              <a:rPr lang="pl" sz="1700">
                <a:latin typeface="Montserrat Medium"/>
                <a:ea typeface="Montserrat Medium"/>
                <a:cs typeface="Montserrat Medium"/>
                <a:sym typeface="Montserrat Medium"/>
              </a:rPr>
              <a:t>Symmetric NAT</a:t>
            </a:r>
            <a:r>
              <a:rPr lang="pl" sz="1700"/>
              <a:t> po jednej ze stron, połączenie P2P nie jest możliwe</a:t>
            </a:r>
            <a:endParaRPr sz="17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Niezbędne jest użycie serwera </a:t>
            </a:r>
            <a:r>
              <a:rPr lang="pl" sz="1700">
                <a:latin typeface="Montserrat Medium"/>
                <a:ea typeface="Montserrat Medium"/>
                <a:cs typeface="Montserrat Medium"/>
                <a:sym typeface="Montserrat Medium"/>
              </a:rPr>
              <a:t>TURN jako pośrednika transmisji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TURN wiąże się z większym opóźnieniem</a:t>
            </a:r>
            <a:endParaRPr sz="1700"/>
          </a:p>
          <a:p>
            <a:pPr indent="-336550" lvl="0" marL="45720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Utrzymanie serwera TURN jest kosztowne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Agenda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Wprowadzenie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Typy translacji NAT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Mechanizmy nawiązywania połączenia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SDP i Sygnalizacja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l"/>
              <a:t>Demo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TURN</a:t>
            </a:r>
            <a:endParaRPr/>
          </a:p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23" name="Google Shape;223;p33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pic>
        <p:nvPicPr>
          <p:cNvPr id="224" name="Google Shape;224;p33" title="Diagram bez tytułu.drawio(9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0" y="2003360"/>
            <a:ext cx="8839203" cy="1066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ICE</a:t>
            </a:r>
            <a:endParaRPr/>
          </a:p>
        </p:txBody>
      </p:sp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31" name="Google Shape;231;p34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Mechanizmy nawiązywania połączenia</a:t>
            </a:r>
            <a:endParaRPr/>
          </a:p>
        </p:txBody>
      </p:sp>
      <p:sp>
        <p:nvSpPr>
          <p:cNvPr id="232" name="Google Shape;23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>
                <a:latin typeface="Montserrat Medium"/>
                <a:ea typeface="Montserrat Medium"/>
                <a:cs typeface="Montserrat Medium"/>
                <a:sym typeface="Montserrat Medium"/>
              </a:rPr>
              <a:t>Zbiera kandydatów</a:t>
            </a:r>
            <a:r>
              <a:rPr lang="pl" sz="1700"/>
              <a:t> (adresy IP i porty) do nawiązania połączenia.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Używa serwerów </a:t>
            </a:r>
            <a:r>
              <a:rPr lang="pl" sz="1700">
                <a:latin typeface="Montserrat Medium"/>
                <a:ea typeface="Montserrat Medium"/>
                <a:cs typeface="Montserrat Medium"/>
                <a:sym typeface="Montserrat Medium"/>
              </a:rPr>
              <a:t>STUN i TURN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Testuje dostępność tras (sprawdza, które połączenia są możliwe).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Wybiera najlepszą trasę połączenia (optymalizuje łączność).</a:t>
            </a:r>
            <a:endParaRPr sz="17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SDP i Sygnalizacja</a:t>
            </a:r>
            <a:endParaRPr/>
          </a:p>
        </p:txBody>
      </p:sp>
      <p:sp>
        <p:nvSpPr>
          <p:cNvPr id="238" name="Google Shape;23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SDP</a:t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45" name="Google Shape;245;p36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SDP i Sygnalizacja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Session Description Protocol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F</a:t>
            </a:r>
            <a:r>
              <a:rPr lang="pl" sz="1700"/>
              <a:t>ormat wymiany informacji o sesji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Zawiera dane o: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l" sz="1700"/>
              <a:t>Typach mediów (audio, wideo),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l" sz="1700"/>
              <a:t>Kodekach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l" sz="1700"/>
              <a:t>Adresach IP i portach do komunikacji.</a:t>
            </a:r>
            <a:endParaRPr sz="17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SDP - przykład</a:t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53" name="Google Shape;253;p37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SDP i Sygnalizacja</a:t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v=0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o=- 123456 123458 IN IP4 10.0.1.2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s=My sample flow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i=4 channels: c1, c2, c3, c4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t=0 0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a=recvonly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m=audio 5004 RTP/AVP 98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c=IN IP4 239.69.11.44/32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a=rtpmap:98 L24/48000/4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a=ptime:1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a=ts-refclk:ptp=IEEE1588-2008:00-11-22-FF-FE-33-44-55:0</a:t>
            </a:r>
            <a:br>
              <a:rPr lang="pl" sz="1500">
                <a:latin typeface="Roboto Mono"/>
                <a:ea typeface="Roboto Mono"/>
                <a:cs typeface="Roboto Mono"/>
                <a:sym typeface="Roboto Mono"/>
              </a:rPr>
            </a:br>
            <a:r>
              <a:rPr lang="pl" sz="1500">
                <a:latin typeface="Roboto Mono"/>
                <a:ea typeface="Roboto Mono"/>
                <a:cs typeface="Roboto Mono"/>
                <a:sym typeface="Roboto Mono"/>
              </a:rPr>
              <a:t>a=mediaclk:direct=0</a:t>
            </a:r>
            <a:endParaRPr sz="1500"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Sygnalizacja</a:t>
            </a:r>
            <a:endParaRPr/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61" name="Google Shape;261;p38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SDP i Sygnalizacja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Sygnalizacja to proces wymiany informacji między klientami w celu nawiązania połączenia.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l" sz="1700"/>
              <a:t>Wymiana SDP</a:t>
            </a:r>
            <a:endParaRPr sz="1700"/>
          </a:p>
          <a:p>
            <a:pPr indent="-3365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pl" sz="1700"/>
              <a:t>Wymiana kandydatów ICE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Sygnalizacja nie jest częścią standardu WebRTC.</a:t>
            </a:r>
            <a:endParaRPr sz="1700"/>
          </a:p>
          <a:p>
            <a:pPr indent="-3365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l" sz="1700"/>
              <a:t>Powszechnie w tym celu używa się protokołu HTTP.</a:t>
            </a:r>
            <a:endParaRPr sz="1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68" name="Google Shape;268;p39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WebRTC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39" title="Diagram bez tytułu.drawio(1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68749" cy="4870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Demo</a:t>
            </a:r>
            <a:endParaRPr/>
          </a:p>
        </p:txBody>
      </p:sp>
      <p:sp>
        <p:nvSpPr>
          <p:cNvPr id="275" name="Google Shape;275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281" name="Google Shape;281;p41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SDP i Sygnalizacja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 simple demo to compare the performance between socket and webrtc ( rtsp )" id="282" name="Google Shape;282;p41" title="flask-socket vs webrtc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975" y="146125"/>
            <a:ext cx="8603975" cy="483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Dziękuje za uwagę</a:t>
            </a:r>
            <a:endParaRPr/>
          </a:p>
        </p:txBody>
      </p:sp>
      <p:sp>
        <p:nvSpPr>
          <p:cNvPr id="288" name="Google Shape;28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Wprowadzenie</a:t>
            </a:r>
            <a:endParaRPr/>
          </a:p>
        </p:txBody>
      </p:sp>
      <p:sp>
        <p:nvSpPr>
          <p:cNvPr id="84" name="Google Shape;8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Co to jest WebRTC?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Mechanizm przesyłu danych w </a:t>
            </a: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czasie rzeczywistym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Oparty na połączeniach </a:t>
            </a: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peer2peer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Wbudowany w </a:t>
            </a: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nowoczesne przeglądarki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Zautomatyzowana kompresja, synchronizacja i buforowanie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Szerokie wsparcie dla </a:t>
            </a: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formatów multimedialnych</a:t>
            </a:r>
            <a:endParaRPr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92" name="Google Shape;92;p17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Wprowadzenie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Historia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2010</a:t>
            </a:r>
            <a:r>
              <a:rPr lang="pl"/>
              <a:t> – Google przejmuje firmę Global IP Solutions (GIPS)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2011</a:t>
            </a:r>
            <a:r>
              <a:rPr lang="pl"/>
              <a:t> – Google ogłasza projekt WebRTC i publikuje go jako open-source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2013</a:t>
            </a:r>
            <a:r>
              <a:rPr lang="pl"/>
              <a:t> – Wsparcie WebRTC w Chrome i Firefox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2015</a:t>
            </a:r>
            <a:r>
              <a:rPr lang="pl"/>
              <a:t> – Wzrost popularności w aplikacjach do rozmów wideo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>
                <a:latin typeface="Montserrat SemiBold"/>
                <a:ea typeface="Montserrat SemiBold"/>
                <a:cs typeface="Montserrat SemiBold"/>
                <a:sym typeface="Montserrat SemiBold"/>
              </a:rPr>
              <a:t>2021</a:t>
            </a:r>
            <a:r>
              <a:rPr lang="pl"/>
              <a:t> – WebRTC zostaje zatwierdzone jako standard przez W3C i IETF</a:t>
            </a: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00" name="Google Shape;100;p18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Wprowadzenie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Zastosowanie</a:t>
            </a:r>
            <a:endParaRPr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07" name="Google Shape;107;p19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Wprowadzenie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25" y="1517825"/>
            <a:ext cx="890675" cy="89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2050" y="1451678"/>
            <a:ext cx="956850" cy="89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949" y="1313788"/>
            <a:ext cx="1166450" cy="116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87387" y="2885500"/>
            <a:ext cx="1197573" cy="119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1975" y="2818963"/>
            <a:ext cx="1197573" cy="119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81675" y="1442373"/>
            <a:ext cx="1197575" cy="909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68313" y="2914375"/>
            <a:ext cx="2204325" cy="110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7500" y="2821322"/>
            <a:ext cx="1325925" cy="132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Typy translacji NAT</a:t>
            </a:r>
            <a:endParaRPr/>
          </a:p>
        </p:txBody>
      </p:sp>
      <p:sp>
        <p:nvSpPr>
          <p:cNvPr id="121" name="Google Shape;12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NAT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Liczba adresów IPv4 nie zaspokaja potrzeb współczesnego Internetu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Rozwiązanie: </a:t>
            </a:r>
            <a:r>
              <a:rPr lang="pl">
                <a:latin typeface="Montserrat Medium"/>
                <a:ea typeface="Montserrat Medium"/>
                <a:cs typeface="Montserrat Medium"/>
                <a:sym typeface="Montserrat Medium"/>
              </a:rPr>
              <a:t>Network Address Translation</a:t>
            </a:r>
            <a:r>
              <a:rPr lang="pl"/>
              <a:t> (NAT)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Pozwala wielu urządzeniom korzystać z jednego publicznego adresu 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Mapowanie adresów prywatnych na publiczne</a:t>
            </a:r>
            <a:endParaRPr/>
          </a:p>
          <a:p>
            <a:pPr indent="-3429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l"/>
              <a:t>Realizowane na urządzeniach brzegowych</a:t>
            </a:r>
            <a:endParaRPr/>
          </a:p>
        </p:txBody>
      </p:sp>
      <p:sp>
        <p:nvSpPr>
          <p:cNvPr id="128" name="Google Shape;12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29" name="Google Shape;129;p21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Typy translacji NAT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Full Cone NAT</a:t>
            </a:r>
            <a:endParaRPr/>
          </a:p>
        </p:txBody>
      </p:sp>
      <p:sp>
        <p:nvSpPr>
          <p:cNvPr id="135" name="Google Shape;13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  <p:sp>
        <p:nvSpPr>
          <p:cNvPr id="136" name="Google Shape;136;p22"/>
          <p:cNvSpPr txBox="1"/>
          <p:nvPr>
            <p:ph idx="2" type="title"/>
          </p:nvPr>
        </p:nvSpPr>
        <p:spPr>
          <a:xfrm>
            <a:off x="1178475" y="4488325"/>
            <a:ext cx="56160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pl"/>
              <a:t>Typy translacji NAT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2" title="Diagram bez tytułu.drawio(2).draw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412982" cy="31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